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1" r:id="rId2"/>
    <p:sldId id="281" r:id="rId3"/>
    <p:sldId id="282" r:id="rId4"/>
    <p:sldId id="280" r:id="rId5"/>
    <p:sldId id="279" r:id="rId6"/>
    <p:sldId id="277" r:id="rId7"/>
    <p:sldId id="275" r:id="rId8"/>
    <p:sldId id="274" r:id="rId9"/>
    <p:sldId id="273" r:id="rId10"/>
    <p:sldId id="263" r:id="rId11"/>
    <p:sldId id="262" r:id="rId12"/>
  </p:sldIdLst>
  <p:sldSz cx="9144000" cy="6858000" type="screen4x3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2" autoAdjust="0"/>
    <p:restoredTop sz="94675" autoAdjust="0"/>
  </p:normalViewPr>
  <p:slideViewPr>
    <p:cSldViewPr>
      <p:cViewPr>
        <p:scale>
          <a:sx n="75" d="100"/>
          <a:sy n="75" d="100"/>
        </p:scale>
        <p:origin x="-10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2464" y="-120"/>
      </p:cViewPr>
      <p:guideLst>
        <p:guide orient="horz" pos="3127"/>
        <p:guide pos="210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C36461-A881-444D-B8CC-401D5A4A09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19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1" tIns="45286" rIns="90571" bIns="4528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D90F26-3CAF-AF44-A0F7-18282C02EB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648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36" charset="0"/>
        <a:ea typeface="ＭＳ Ｐゴシック" pitchFamily="15" charset="-128"/>
        <a:cs typeface="ＭＳ Ｐゴシック" pitchFamily="1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36" charset="0"/>
        <a:ea typeface="ＭＳ Ｐゴシック" pitchFamily="3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36" charset="0"/>
        <a:ea typeface="ＭＳ Ｐゴシック" pitchFamily="3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36" charset="0"/>
        <a:ea typeface="ＭＳ Ｐゴシック" pitchFamily="3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36" charset="0"/>
        <a:ea typeface="ＭＳ Ｐゴシック" pitchFamily="3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914400"/>
            <a:ext cx="1581150" cy="4800600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914400"/>
            <a:ext cx="4591050" cy="4800600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600200"/>
            <a:ext cx="3086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086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novia_logo_int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228600"/>
            <a:ext cx="2057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sigill_cut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5962650" y="3429000"/>
            <a:ext cx="31813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6"/>
          <p:cNvSpPr>
            <a:spLocks noChangeArrowheads="1"/>
          </p:cNvSpPr>
          <p:nvPr userDrawn="1"/>
        </p:nvSpPr>
        <p:spPr bwMode="auto">
          <a:xfrm>
            <a:off x="2438400" y="8382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2590800" y="650875"/>
            <a:ext cx="59436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sv-SE" sz="2800">
              <a:latin typeface="Arial Black" charset="0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914400"/>
            <a:ext cx="632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600200"/>
            <a:ext cx="6324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2" name="Picture 9" descr="redbalk_new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586538"/>
            <a:ext cx="914400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+mj-lt"/>
          <a:ea typeface="ＭＳ Ｐゴシック" pitchFamily="15" charset="-128"/>
          <a:cs typeface="ＭＳ Ｐゴシック" pitchFamily="1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  <a:ea typeface="ＭＳ Ｐゴシック" pitchFamily="15" charset="-128"/>
          <a:cs typeface="ＭＳ Ｐゴシック" pitchFamily="1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  <a:ea typeface="ＭＳ Ｐゴシック" pitchFamily="15" charset="-128"/>
          <a:cs typeface="ＭＳ Ｐゴシック" pitchFamily="1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  <a:ea typeface="ＭＳ Ｐゴシック" pitchFamily="15" charset="-128"/>
          <a:cs typeface="ＭＳ Ｐゴシック" pitchFamily="1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  <a:ea typeface="ＭＳ Ｐゴシック" pitchFamily="15" charset="-128"/>
          <a:cs typeface="ＭＳ Ｐゴシック" pitchFamily="1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2"/>
          </a:solidFill>
          <a:latin typeface="Arial Black" pitchFamily="3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5" charset="-128"/>
          <a:cs typeface="ＭＳ Ｐゴシック" pitchFamily="1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100" b="1">
          <a:solidFill>
            <a:schemeClr val="tx1"/>
          </a:solidFill>
          <a:latin typeface="Arial" pitchFamily="36" charset="0"/>
          <a:ea typeface="ＭＳ Ｐゴシック" pitchFamily="3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3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3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3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3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dmissions.novia.fi/" TargetMode="External"/><Relationship Id="rId2" Type="http://schemas.openxmlformats.org/officeDocument/2006/relationships/hyperlink" Target="http://www.novia.fi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://www.admissions.f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nglish_semi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89156" cy="68918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62805"/>
            <a:ext cx="7543800" cy="1384995"/>
          </a:xfrm>
          <a:prstGeom prst="rect">
            <a:avLst/>
          </a:prstGeom>
          <a:noFill/>
          <a:effectLst>
            <a:outerShdw blurRad="1143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  <a:defRPr/>
            </a:pPr>
            <a:r>
              <a:rPr lang="sv-FI" sz="4200" dirty="0" smtClean="0">
                <a:solidFill>
                  <a:schemeClr val="bg1"/>
                </a:solidFill>
                <a:latin typeface="Impact" charset="0"/>
              </a:rPr>
              <a:t>NOVIA UNIVERSITY OF</a:t>
            </a:r>
          </a:p>
          <a:p>
            <a:pPr algn="r">
              <a:spcAft>
                <a:spcPts val="0"/>
              </a:spcAft>
              <a:defRPr/>
            </a:pPr>
            <a:r>
              <a:rPr lang="sv-FI" sz="4200" dirty="0" smtClean="0">
                <a:solidFill>
                  <a:schemeClr val="bg1"/>
                </a:solidFill>
                <a:latin typeface="Impact" charset="0"/>
              </a:rPr>
              <a:t>APPLIED SCIENCES - IN BRIEF</a:t>
            </a:r>
            <a:endParaRPr lang="sv-FI" sz="4200" dirty="0">
              <a:solidFill>
                <a:schemeClr val="bg1"/>
              </a:solidFill>
              <a:latin typeface="Impact" charset="0"/>
            </a:endParaRPr>
          </a:p>
        </p:txBody>
      </p:sp>
      <p:pic>
        <p:nvPicPr>
          <p:cNvPr id="9" name="Picture 8" descr="logo_intern_offs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599"/>
            <a:ext cx="2133600" cy="1115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International Novia</a:t>
            </a:r>
            <a:endParaRPr lang="sv-FI" dirty="0">
              <a:solidFill>
                <a:schemeClr val="bg1">
                  <a:lumMod val="65000"/>
                </a:scheme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Novias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main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focus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areas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are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Nordic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countries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Baltic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Sea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Region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and China. </a:t>
            </a:r>
            <a:endParaRPr lang="fi-FI" sz="2000" dirty="0" smtClean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186 international </a:t>
            </a:r>
            <a:r>
              <a:rPr lang="fi-FI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students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(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</a:t>
            </a:r>
            <a:r>
              <a:rPr lang="fi-FI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ept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. 2012)</a:t>
            </a:r>
          </a:p>
          <a:p>
            <a:endParaRPr lang="fi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buNone/>
            </a:pPr>
            <a:r>
              <a:rPr lang="fi-FI" sz="2000" dirty="0" err="1" smtClean="0">
                <a:solidFill>
                  <a:srgbClr val="000000"/>
                </a:solidFill>
                <a:latin typeface="Arial Bold" pitchFamily="34" charset="0"/>
                <a:ea typeface="ＭＳ Ｐゴシック" charset="-128"/>
                <a:cs typeface="Arial Bold" pitchFamily="34" charset="0"/>
              </a:rPr>
              <a:t>Student</a:t>
            </a:r>
            <a:r>
              <a:rPr lang="fi-FI" sz="2000" dirty="0" smtClean="0">
                <a:solidFill>
                  <a:srgbClr val="000000"/>
                </a:solidFill>
                <a:latin typeface="Arial Bold" pitchFamily="34" charset="0"/>
                <a:ea typeface="ＭＳ Ｐゴシック" charset="-128"/>
                <a:cs typeface="Arial Bold" pitchFamily="34" charset="0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latin typeface="Arial Bold" pitchFamily="34" charset="0"/>
                <a:ea typeface="ＭＳ Ｐゴシック" charset="-128"/>
                <a:cs typeface="Arial Bold" pitchFamily="34" charset="0"/>
              </a:rPr>
              <a:t>Mobility</a:t>
            </a:r>
            <a:endParaRPr lang="fi-FI" sz="2000" dirty="0" smtClean="0">
              <a:solidFill>
                <a:srgbClr val="000000"/>
              </a:solidFill>
              <a:latin typeface="Arial Bold" pitchFamily="34" charset="0"/>
              <a:ea typeface="ＭＳ Ｐゴシック" charset="-128"/>
              <a:cs typeface="Arial Bold" pitchFamily="34" charset="0"/>
            </a:endParaRPr>
          </a:p>
          <a:p>
            <a:r>
              <a:rPr lang="fi-FI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During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2011, 76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students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went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abroad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from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Novia for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over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3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months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and 183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under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3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months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.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most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popular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countries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were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Sweden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Spain and Great Britain</a:t>
            </a:r>
          </a:p>
          <a:p>
            <a:pPr marL="0" indent="0">
              <a:buNone/>
            </a:pPr>
            <a:endParaRPr lang="fi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70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students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came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from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abroad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to Novia for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over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3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months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and 37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students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under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1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month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.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most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popular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countries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were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Germany, Spain and China</a:t>
            </a:r>
            <a:endParaRPr lang="fi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>
              <a:buFontTx/>
              <a:buNone/>
            </a:pP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4" descr="allegro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" y="1676400"/>
            <a:ext cx="2133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401304" y="3733800"/>
            <a:ext cx="6324600" cy="1864804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For more information: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US" sz="1600" b="1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hlinkClick r:id="rId2"/>
              </a:rPr>
              <a:t>www.novia.fi</a:t>
            </a:r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hlinkClick r:id="rId3"/>
              </a:rPr>
              <a:t>http://admissions.novia.fi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  </a:t>
            </a:r>
          </a:p>
          <a:p>
            <a:pPr marL="0" indent="0" algn="ctr">
              <a:spcBef>
                <a:spcPct val="0"/>
              </a:spcBef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hlinkClick r:id="rId4"/>
              </a:rPr>
              <a:t>www.admissions.fi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endParaRPr lang="sv-FI" sz="1600" u="sng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/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 descr="vux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00200"/>
            <a:ext cx="2133600" cy="4267200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2269232" y="1606317"/>
            <a:ext cx="64432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FI" sz="3200" dirty="0" err="1">
                <a:solidFill>
                  <a:srgbClr val="C00000"/>
                </a:solidFill>
                <a:latin typeface="+mj-lt"/>
              </a:rPr>
              <a:t>Both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</a:t>
            </a:r>
            <a:r>
              <a:rPr lang="sv-FI" sz="3200" dirty="0" err="1">
                <a:solidFill>
                  <a:srgbClr val="C00000"/>
                </a:solidFill>
                <a:latin typeface="+mj-lt"/>
              </a:rPr>
              <a:t>staff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and students </a:t>
            </a:r>
            <a:r>
              <a:rPr lang="sv-FI" sz="3200" dirty="0" err="1">
                <a:solidFill>
                  <a:srgbClr val="C00000"/>
                </a:solidFill>
                <a:latin typeface="+mj-lt"/>
              </a:rPr>
              <a:t>are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</a:t>
            </a:r>
            <a:r>
              <a:rPr lang="sv-FI" sz="3200" dirty="0" err="1">
                <a:solidFill>
                  <a:srgbClr val="C00000"/>
                </a:solidFill>
                <a:latin typeface="+mj-lt"/>
              </a:rPr>
              <a:t>worm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</a:t>
            </a:r>
            <a:r>
              <a:rPr lang="sv-FI" sz="3200" dirty="0" err="1">
                <a:solidFill>
                  <a:srgbClr val="C00000"/>
                </a:solidFill>
                <a:latin typeface="+mj-lt"/>
              </a:rPr>
              <a:t>welcome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</a:t>
            </a:r>
            <a:r>
              <a:rPr lang="sv-FI" sz="3200" dirty="0" err="1">
                <a:solidFill>
                  <a:srgbClr val="C00000"/>
                </a:solidFill>
                <a:latin typeface="+mj-lt"/>
              </a:rPr>
              <a:t>to</a:t>
            </a:r>
            <a:r>
              <a:rPr lang="sv-FI" sz="3200" dirty="0">
                <a:solidFill>
                  <a:srgbClr val="C00000"/>
                </a:solidFill>
                <a:latin typeface="+mj-lt"/>
              </a:rPr>
              <a:t> </a:t>
            </a:r>
            <a:r>
              <a:rPr lang="sv-FI" sz="3200" dirty="0" smtClean="0">
                <a:solidFill>
                  <a:srgbClr val="C00000"/>
                </a:solidFill>
                <a:latin typeface="+mj-lt"/>
              </a:rPr>
              <a:t>visit </a:t>
            </a:r>
            <a:r>
              <a:rPr lang="sv-FI" sz="3200" dirty="0" err="1" smtClean="0">
                <a:solidFill>
                  <a:srgbClr val="C00000"/>
                </a:solidFill>
                <a:latin typeface="+mj-lt"/>
              </a:rPr>
              <a:t>us</a:t>
            </a:r>
            <a:r>
              <a:rPr lang="sv-FI" sz="3200" dirty="0" smtClean="0">
                <a:solidFill>
                  <a:srgbClr val="C00000"/>
                </a:solidFill>
                <a:latin typeface="+mj-lt"/>
              </a:rPr>
              <a:t> at NOVIA </a:t>
            </a:r>
            <a:endParaRPr lang="sv-FI" sz="3200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Finland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051720" y="1736812"/>
            <a:ext cx="5904656" cy="3150096"/>
          </a:xfrm>
        </p:spPr>
        <p:txBody>
          <a:bodyPr/>
          <a:lstStyle/>
          <a:p>
            <a:r>
              <a:rPr lang="sv-FI" sz="2000" dirty="0"/>
              <a:t>Population: 5.3 </a:t>
            </a:r>
            <a:r>
              <a:rPr lang="sv-FI" sz="2000" dirty="0" smtClean="0"/>
              <a:t>million</a:t>
            </a:r>
          </a:p>
          <a:p>
            <a:pPr marL="0" indent="0">
              <a:buNone/>
            </a:pPr>
            <a:endParaRPr lang="sv-FI" sz="2000" dirty="0"/>
          </a:p>
          <a:p>
            <a:r>
              <a:rPr lang="sv-FI" sz="2000" dirty="0" err="1" smtClean="0"/>
              <a:t>Capital</a:t>
            </a:r>
            <a:r>
              <a:rPr lang="sv-FI" sz="2000" dirty="0"/>
              <a:t>: </a:t>
            </a:r>
            <a:r>
              <a:rPr lang="sv-FI" sz="2000" dirty="0" err="1" smtClean="0"/>
              <a:t>Helsinki</a:t>
            </a:r>
            <a:r>
              <a:rPr lang="sv-FI" sz="2000" dirty="0" smtClean="0"/>
              <a:t>, population </a:t>
            </a:r>
            <a:r>
              <a:rPr lang="sv-FI" sz="2000" dirty="0"/>
              <a:t>approx. 0.5 </a:t>
            </a:r>
            <a:r>
              <a:rPr lang="sv-FI" sz="2000" dirty="0" smtClean="0"/>
              <a:t>million</a:t>
            </a:r>
          </a:p>
          <a:p>
            <a:pPr marL="0" indent="0">
              <a:buNone/>
            </a:pPr>
            <a:endParaRPr lang="sv-FI" sz="2000" dirty="0" smtClean="0"/>
          </a:p>
          <a:p>
            <a:r>
              <a:rPr lang="sv-FI" sz="2000" dirty="0" err="1" smtClean="0"/>
              <a:t>Finnish</a:t>
            </a:r>
            <a:r>
              <a:rPr lang="sv-FI" sz="2000" dirty="0" smtClean="0"/>
              <a:t> </a:t>
            </a:r>
            <a:r>
              <a:rPr lang="en-US" sz="2000" dirty="0" smtClean="0"/>
              <a:t>is </a:t>
            </a:r>
            <a:r>
              <a:rPr lang="en-US" sz="2000" dirty="0"/>
              <a:t>the first language for 93 % of the </a:t>
            </a:r>
            <a:r>
              <a:rPr lang="en-US" sz="2000" dirty="0" smtClean="0"/>
              <a:t>population and </a:t>
            </a:r>
            <a:r>
              <a:rPr lang="en-US" sz="2000" dirty="0"/>
              <a:t>Swedish is the mother tongue of some 6 %.</a:t>
            </a:r>
            <a:endParaRPr lang="sv-FI" sz="2000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0400">
            <a:off x="6136563" y="704280"/>
            <a:ext cx="1933575" cy="118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3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Universities</a:t>
            </a:r>
            <a:r>
              <a:rPr lang="fi-FI" dirty="0" smtClean="0"/>
              <a:t> of </a:t>
            </a:r>
            <a:r>
              <a:rPr lang="fi-FI" dirty="0" err="1" smtClean="0"/>
              <a:t>Applied</a:t>
            </a:r>
            <a:r>
              <a:rPr lang="fi-FI" dirty="0" smtClean="0"/>
              <a:t> Sciences</a:t>
            </a:r>
            <a:endParaRPr lang="sv-FI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286000" y="2060848"/>
            <a:ext cx="6324600" cy="3654152"/>
          </a:xfrm>
        </p:spPr>
        <p:txBody>
          <a:bodyPr/>
          <a:lstStyle/>
          <a:p>
            <a:pPr marL="0" indent="0">
              <a:buNone/>
            </a:pPr>
            <a:r>
              <a:rPr lang="fi-FI" sz="2000" dirty="0" smtClean="0"/>
              <a:t>27 </a:t>
            </a:r>
            <a:r>
              <a:rPr lang="fi-FI" sz="2000" dirty="0" err="1" smtClean="0"/>
              <a:t>universities</a:t>
            </a:r>
            <a:r>
              <a:rPr lang="fi-FI" sz="2000" dirty="0" smtClean="0"/>
              <a:t> of </a:t>
            </a:r>
            <a:r>
              <a:rPr lang="fi-FI" sz="2000" dirty="0" err="1" smtClean="0"/>
              <a:t>applied</a:t>
            </a:r>
            <a:r>
              <a:rPr lang="fi-FI" sz="2000" dirty="0" smtClean="0"/>
              <a:t> </a:t>
            </a:r>
            <a:r>
              <a:rPr lang="fi-FI" sz="2000" dirty="0" err="1" smtClean="0"/>
              <a:t>sciences</a:t>
            </a:r>
            <a:endParaRPr lang="fi-FI" sz="2000" dirty="0" smtClean="0"/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smtClean="0"/>
              <a:t>25 </a:t>
            </a:r>
            <a:r>
              <a:rPr lang="fi-FI" sz="2000" dirty="0" err="1" smtClean="0"/>
              <a:t>operate</a:t>
            </a:r>
            <a:r>
              <a:rPr lang="fi-FI" sz="2000" dirty="0" smtClean="0"/>
              <a:t> </a:t>
            </a:r>
            <a:r>
              <a:rPr lang="fi-FI" sz="2000" dirty="0" err="1" smtClean="0"/>
              <a:t>unde</a:t>
            </a:r>
            <a:r>
              <a:rPr lang="fi-FI" sz="2000" dirty="0" smtClean="0"/>
              <a:t> </a:t>
            </a:r>
            <a:r>
              <a:rPr lang="fi-FI" sz="2000" dirty="0" err="1" smtClean="0"/>
              <a:t>rthe</a:t>
            </a:r>
            <a:r>
              <a:rPr lang="fi-FI" sz="2000" dirty="0" smtClean="0"/>
              <a:t> </a:t>
            </a:r>
            <a:r>
              <a:rPr lang="fi-FI" sz="2000" dirty="0" err="1" smtClean="0"/>
              <a:t>Ministry</a:t>
            </a:r>
            <a:r>
              <a:rPr lang="fi-FI" sz="2000" dirty="0" smtClean="0"/>
              <a:t> of </a:t>
            </a:r>
            <a:r>
              <a:rPr lang="fi-FI" sz="2000" dirty="0" err="1" smtClean="0"/>
              <a:t>Education</a:t>
            </a:r>
            <a:r>
              <a:rPr lang="fi-FI" sz="2000" dirty="0" smtClean="0"/>
              <a:t> and Culture</a:t>
            </a:r>
            <a:endParaRPr lang="sv-FI" sz="2000" dirty="0"/>
          </a:p>
        </p:txBody>
      </p:sp>
    </p:spTree>
    <p:extLst>
      <p:ext uri="{BB962C8B-B14F-4D97-AF65-F5344CB8AC3E}">
        <p14:creationId xmlns:p14="http://schemas.microsoft.com/office/powerpoint/2010/main" val="29431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286000" y="990600"/>
            <a:ext cx="6324600" cy="533400"/>
          </a:xfrm>
        </p:spPr>
        <p:txBody>
          <a:bodyPr/>
          <a:lstStyle/>
          <a:p>
            <a:r>
              <a:rPr lang="sv-FI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Yrkeshögskolan Novia - </a:t>
            </a:r>
            <a:br>
              <a:rPr lang="sv-FI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</a:br>
            <a:r>
              <a:rPr lang="sv-FI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Novia University of Applied Sciences</a:t>
            </a:r>
            <a:r>
              <a:rPr lang="en-US" sz="21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US" sz="21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</a:b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286000" y="2060848"/>
            <a:ext cx="6324600" cy="3577952"/>
          </a:xfrm>
        </p:spPr>
        <p:txBody>
          <a:bodyPr/>
          <a:lstStyle/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The largest Swedish-speaking University </a:t>
            </a:r>
            <a:b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of Applied Sciences in Finland</a:t>
            </a:r>
          </a:p>
          <a:p>
            <a:r>
              <a:rPr lang="sv-SE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About</a:t>
            </a:r>
            <a:r>
              <a:rPr lang="sv-SE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4000 students and </a:t>
            </a:r>
            <a:r>
              <a:rPr lang="sv-SE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about</a:t>
            </a:r>
            <a:r>
              <a:rPr lang="sv-SE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400 </a:t>
            </a:r>
            <a:r>
              <a:rPr lang="sv-SE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employees</a:t>
            </a:r>
            <a:r>
              <a:rPr lang="sv-SE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Offers 27 Bachelor´s Degree Programmes in Swedish</a:t>
            </a: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Offers 4 Master´s Degree Programmes in Swedish</a:t>
            </a:r>
          </a:p>
          <a:p>
            <a:r>
              <a:rPr lang="en-US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Offers 4 Degree </a:t>
            </a:r>
            <a:r>
              <a:rPr lang="en-US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Programmes</a:t>
            </a:r>
            <a:r>
              <a:rPr lang="en-US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in English, one of them as adult education</a:t>
            </a:r>
          </a:p>
        </p:txBody>
      </p:sp>
      <p:pic>
        <p:nvPicPr>
          <p:cNvPr id="4" name="Picture 3" descr="all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2057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History</a:t>
            </a:r>
            <a:r>
              <a:rPr lang="fi-FI" dirty="0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 and vision</a:t>
            </a:r>
            <a:endParaRPr lang="sv-FI" dirty="0">
              <a:solidFill>
                <a:schemeClr val="bg1">
                  <a:lumMod val="65000"/>
                </a:scheme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099" name="Platshållare för innehåll 2"/>
          <p:cNvSpPr>
            <a:spLocks noGrp="1"/>
          </p:cNvSpPr>
          <p:nvPr>
            <p:ph idx="1"/>
          </p:nvPr>
        </p:nvSpPr>
        <p:spPr>
          <a:xfrm>
            <a:off x="2286000" y="1988840"/>
            <a:ext cx="6324600" cy="3649960"/>
          </a:xfrm>
        </p:spPr>
        <p:txBody>
          <a:bodyPr/>
          <a:lstStyle/>
          <a:p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Novia is a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result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of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merger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between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Svenska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Yrkeshögskolan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University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of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Applied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Sciences and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Sydväst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University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of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Applied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Sciences 1.8.2008</a:t>
            </a: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.</a:t>
            </a:r>
          </a:p>
          <a:p>
            <a:pPr marL="0" indent="0">
              <a:buNone/>
            </a:pPr>
            <a:r>
              <a:rPr lang="fi-FI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endParaRPr lang="fi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Vision</a:t>
            </a:r>
            <a:b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Novia stands for: quality education, regional presence and sustainable development - ecological, economic, social and cultural</a:t>
            </a:r>
          </a:p>
        </p:txBody>
      </p:sp>
      <p:pic>
        <p:nvPicPr>
          <p:cNvPr id="4" name="Picture 3" descr="asian_gir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2057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p_newn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84" y="1505858"/>
            <a:ext cx="2231445" cy="464820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209800" y="800708"/>
            <a:ext cx="6858000" cy="875692"/>
          </a:xfrm>
        </p:spPr>
        <p:txBody>
          <a:bodyPr/>
          <a:lstStyle/>
          <a:p>
            <a:r>
              <a:rPr lang="sv-FI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Novia University of </a:t>
            </a:r>
            <a:r>
              <a:rPr lang="sv-FI" dirty="0" smtClean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Applied Sciences</a:t>
            </a:r>
            <a:r>
              <a:rPr lang="en-US" sz="24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US" sz="24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</a:b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Novia is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located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along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the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Swedish-speaking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coast</a:t>
            </a:r>
            <a: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fi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endParaRPr lang="sv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Campus Jakobstad (Dean Mr Sören Lillkung)</a:t>
            </a:r>
          </a:p>
          <a:p>
            <a:endParaRPr lang="sv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Campus Vasa, Seriegatan (Dean Mrs Åsa Nyberg-Sundqvist)</a:t>
            </a:r>
          </a:p>
          <a:p>
            <a:endParaRPr lang="sv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Campus Vasa, Wolffskavägen (Dean Mr Jonas Waller)</a:t>
            </a:r>
          </a:p>
          <a:p>
            <a:endParaRPr lang="sv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Campus Åbo (Dean Mrs Eivor Huldén)</a:t>
            </a:r>
          </a:p>
          <a:p>
            <a:pPr>
              <a:buFontTx/>
              <a:buNone/>
            </a:pPr>
            <a:endParaRPr lang="sv-FI" sz="20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sv-FI" sz="20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Campus Raseborg (Dean Mr Thomas Böckelman)</a:t>
            </a:r>
            <a:endParaRPr lang="sv-FI" sz="2000" i="1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38137" y="4572000"/>
            <a:ext cx="72866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FI" sz="8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old"/>
                <a:cs typeface="Arial Bold"/>
              </a:rPr>
              <a:t>Vaasa</a:t>
            </a:r>
            <a:endParaRPr kumimoji="0" lang="sv-SE" sz="8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old"/>
              <a:cs typeface="Arial Bold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76200" y="5651956"/>
            <a:ext cx="46965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FI" sz="8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old"/>
                <a:cs typeface="Arial Bold"/>
              </a:rPr>
              <a:t>Turku</a:t>
            </a:r>
            <a:endParaRPr kumimoji="0" lang="sv-SE" sz="8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old"/>
              <a:cs typeface="Arial Bold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85800" y="5881687"/>
            <a:ext cx="6540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FI" sz="800" b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old"/>
                <a:cs typeface="Arial Bold"/>
              </a:rPr>
              <a:t>Raseborg</a:t>
            </a:r>
            <a:endParaRPr kumimoji="0" lang="sv-SE" sz="8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old"/>
              <a:cs typeface="Arial Bold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597773" y="4280356"/>
            <a:ext cx="6976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FI" sz="800" b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 Bold"/>
                <a:cs typeface="Arial Bold"/>
              </a:rPr>
              <a:t>Jakobstad</a:t>
            </a:r>
            <a:endParaRPr kumimoji="0" lang="sv-SE" sz="800" b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 Bold"/>
              <a:cs typeface="Arial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195736" y="728700"/>
            <a:ext cx="6324600" cy="533400"/>
          </a:xfrm>
        </p:spPr>
        <p:txBody>
          <a:bodyPr/>
          <a:lstStyle/>
          <a:p>
            <a:r>
              <a:rPr lang="en-US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Studies</a:t>
            </a:r>
            <a:br>
              <a:rPr lang="en-US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</a:b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286000" y="1524000"/>
            <a:ext cx="63246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Studies at Universities of Applied Sciences:</a:t>
            </a: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are a practical-oriented alternative to </a:t>
            </a:r>
            <a:b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  traditional university education</a:t>
            </a: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gives the students an excellent combination of hands-on skills </a:t>
            </a: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give the students a strong theoretical knowledge base.</a:t>
            </a:r>
          </a:p>
          <a:p>
            <a:pPr marL="0" indent="0">
              <a:buFontTx/>
              <a:buNone/>
            </a:pPr>
            <a:endParaRPr lang="en-US" sz="18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buFontTx/>
              <a:buNone/>
            </a:pP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The Bachelor-level studies</a:t>
            </a: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comprise 210 – 270 </a:t>
            </a:r>
            <a:r>
              <a:rPr lang="en-US" sz="1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credits </a:t>
            </a:r>
            <a:endParaRPr lang="en-US" sz="18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last for 3,5 – 4,5 years</a:t>
            </a:r>
          </a:p>
          <a:p>
            <a:pPr marL="0" indent="0">
              <a:buFontTx/>
              <a:buNone/>
            </a:pPr>
            <a:endParaRPr lang="en-US" sz="18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buFontTx/>
              <a:buNone/>
            </a:pP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The Master-level studies </a:t>
            </a: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comprise 60 – 90 </a:t>
            </a:r>
            <a:r>
              <a:rPr lang="en-US" sz="1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credits</a:t>
            </a:r>
            <a:endParaRPr lang="en-US" sz="18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/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last for 1,5 – 2,5 years (part-time studies</a:t>
            </a:r>
            <a:r>
              <a:rPr lang="en-US" sz="1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)</a:t>
            </a:r>
          </a:p>
          <a:p>
            <a:pPr marL="0" indent="0"/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/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 descr="tjej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2057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209800" y="1066800"/>
            <a:ext cx="6324600" cy="533400"/>
          </a:xfrm>
        </p:spPr>
        <p:txBody>
          <a:bodyPr/>
          <a:lstStyle/>
          <a:p>
            <a:r>
              <a:rPr lang="en-US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>Degree Studies 2013 in English</a:t>
            </a:r>
            <a:r>
              <a:rPr lang="en-US" sz="24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US" sz="2400" dirty="0">
                <a:solidFill>
                  <a:srgbClr val="A4A7A6"/>
                </a:solidFill>
                <a:ea typeface="ＭＳ Ｐゴシック" charset="-128"/>
                <a:cs typeface="ＭＳ Ｐゴシック" charset="-128"/>
              </a:rPr>
            </a:b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286000" y="1524000"/>
            <a:ext cx="6324600" cy="411480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Vaasa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Degree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Programme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in Environmental Engineering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sv-FI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 Ingenjör (YH),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Bachelor of Engineering, 240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cr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4 years</a:t>
            </a:r>
            <a:b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(20 study places autumn 2013)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Degree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Programme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in Nursing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sv-FI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 Sjukskötare (YH),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Bachelor of Health Care, 210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cr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3,5 years</a:t>
            </a:r>
            <a:b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(14 study places autumn 2013)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1600" b="1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1600" b="1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Turku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Degree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Programme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in Maritime Management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sv-FI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 Sjökapten (YH),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Bachelor of Marine Technology, 270 </a:t>
            </a:r>
            <a:r>
              <a:rPr lang="en-US" sz="16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cr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, 4,5 years</a:t>
            </a:r>
            <a:b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16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(18 </a:t>
            </a:r>
            <a:r>
              <a:rPr lang="en-US" sz="16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study places autumn 2013)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sv-FI" sz="16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Application period 7 </a:t>
            </a:r>
            <a:r>
              <a:rPr lang="en-US" sz="1600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January – 12 February </a:t>
            </a:r>
            <a:r>
              <a:rPr lang="en-US" sz="1600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2013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at admissions.fi</a:t>
            </a:r>
            <a:endParaRPr lang="en-US" sz="160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pPr marL="0" indent="0">
              <a:buFontTx/>
              <a:buNone/>
            </a:pP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 descr="kil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20574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ubrik 1"/>
          <p:cNvSpPr>
            <a:spLocks noGrp="1"/>
          </p:cNvSpPr>
          <p:nvPr>
            <p:ph type="title"/>
          </p:nvPr>
        </p:nvSpPr>
        <p:spPr>
          <a:xfrm>
            <a:off x="2209800" y="914400"/>
            <a:ext cx="6324600" cy="533400"/>
          </a:xfrm>
        </p:spPr>
        <p:txBody>
          <a:bodyPr/>
          <a:lstStyle/>
          <a:p>
            <a:r>
              <a:rPr lang="fi-FI" dirty="0" err="1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Adult</a:t>
            </a:r>
            <a:r>
              <a:rPr lang="fi-FI" dirty="0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fi-FI" dirty="0" err="1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Education</a:t>
            </a:r>
            <a:r>
              <a:rPr lang="fi-FI" dirty="0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 in </a:t>
            </a:r>
            <a:r>
              <a:rPr lang="fi-FI" dirty="0" err="1">
                <a:solidFill>
                  <a:schemeClr val="bg1">
                    <a:lumMod val="65000"/>
                  </a:schemeClr>
                </a:solidFill>
                <a:ea typeface="ＭＳ Ｐゴシック" charset="-128"/>
                <a:cs typeface="ＭＳ Ｐゴシック" charset="-128"/>
              </a:rPr>
              <a:t>English</a:t>
            </a:r>
            <a:endParaRPr lang="sv-FI" dirty="0">
              <a:solidFill>
                <a:schemeClr val="bg1">
                  <a:lumMod val="65000"/>
                </a:scheme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sz="2000" b="1" dirty="0" err="1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Raseborg</a:t>
            </a:r>
            <a:endParaRPr lang="en-US" sz="2000" b="1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Degree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Programme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 in </a:t>
            </a: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Sustainable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Coastal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Management,</a:t>
            </a:r>
            <a:endParaRPr lang="fi-FI" sz="200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Bachelor 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of Natural Resources (120 </a:t>
            </a: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cr</a:t>
            </a:r>
            <a:r>
              <a:rPr lang="fi-FI" sz="2000" dirty="0">
                <a:solidFill>
                  <a:srgbClr val="000000"/>
                </a:solidFill>
                <a:ea typeface="Arial" charset="0"/>
                <a:cs typeface="Arial" charset="0"/>
              </a:rPr>
              <a:t> + 120 </a:t>
            </a:r>
            <a:r>
              <a:rPr lang="fi-FI" sz="2000" dirty="0" err="1">
                <a:solidFill>
                  <a:srgbClr val="000000"/>
                </a:solidFill>
                <a:ea typeface="Arial" charset="0"/>
                <a:cs typeface="Arial" charset="0"/>
              </a:rPr>
              <a:t>cr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)</a:t>
            </a:r>
          </a:p>
          <a:p>
            <a:pPr marL="0" indent="0">
              <a:spcBef>
                <a:spcPct val="0"/>
              </a:spcBef>
              <a:buFontTx/>
              <a:buChar char="-"/>
            </a:pPr>
            <a:endParaRPr lang="fi-FI" sz="200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More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info </a:t>
            </a: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about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the </a:t>
            </a: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application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timetable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, </a:t>
            </a: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see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r>
              <a:rPr lang="fi-FI" sz="2000" dirty="0" err="1" smtClean="0">
                <a:solidFill>
                  <a:srgbClr val="000000"/>
                </a:solidFill>
                <a:ea typeface="Arial" charset="0"/>
                <a:cs typeface="Arial" charset="0"/>
              </a:rPr>
              <a:t>novia.fi</a:t>
            </a:r>
            <a:r>
              <a:rPr lang="fi-FI" sz="2000" dirty="0" smtClean="0">
                <a:solidFill>
                  <a:srgbClr val="000000"/>
                </a:solidFill>
                <a:ea typeface="Arial" charset="0"/>
                <a:cs typeface="Arial" charset="0"/>
              </a:rPr>
              <a:t> </a:t>
            </a:r>
            <a:endParaRPr lang="fi-FI" sz="2000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0" indent="0">
              <a:spcBef>
                <a:spcPct val="0"/>
              </a:spcBef>
              <a:buFontTx/>
              <a:buNone/>
            </a:pPr>
            <a:endParaRPr lang="fi-FI" sz="1400" b="1" dirty="0">
              <a:solidFill>
                <a:srgbClr val="000000"/>
              </a:solidFill>
              <a:ea typeface="Arial" charset="0"/>
              <a:cs typeface="Arial" charset="0"/>
            </a:endParaRPr>
          </a:p>
          <a:p>
            <a:pPr marL="0" indent="0">
              <a:buFontTx/>
              <a:buNone/>
            </a:pPr>
            <a:endParaRPr lang="sv-FI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 descr="vux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21336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 Black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3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3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293</Words>
  <Application>Microsoft Office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 Presentation</vt:lpstr>
      <vt:lpstr>PowerPoint Presentation</vt:lpstr>
      <vt:lpstr>Finland</vt:lpstr>
      <vt:lpstr>Universities of Applied Sciences</vt:lpstr>
      <vt:lpstr>Yrkeshögskolan Novia -  Novia University of Applied Sciences </vt:lpstr>
      <vt:lpstr>History and vision</vt:lpstr>
      <vt:lpstr>Novia University of Applied Sciences </vt:lpstr>
      <vt:lpstr>Studies </vt:lpstr>
      <vt:lpstr>Degree Studies 2013 in English </vt:lpstr>
      <vt:lpstr>Adult Education in English</vt:lpstr>
      <vt:lpstr>International Novia</vt:lpstr>
      <vt:lpstr>PowerPoint Presentation</vt:lpstr>
    </vt:vector>
  </TitlesOfParts>
  <Company>novia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novia080606</dc:title>
  <dc:creator>jonas rak</dc:creator>
  <cp:lastModifiedBy>Bella</cp:lastModifiedBy>
  <cp:revision>73</cp:revision>
  <cp:lastPrinted>2012-11-21T07:12:56Z</cp:lastPrinted>
  <dcterms:created xsi:type="dcterms:W3CDTF">2012-09-07T06:38:51Z</dcterms:created>
  <dcterms:modified xsi:type="dcterms:W3CDTF">2012-11-26T19:15:17Z</dcterms:modified>
</cp:coreProperties>
</file>